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17"/>
  </p:notesMasterIdLst>
  <p:sldIdLst>
    <p:sldId id="303" r:id="rId2"/>
    <p:sldId id="304" r:id="rId3"/>
    <p:sldId id="305" r:id="rId4"/>
    <p:sldId id="306" r:id="rId5"/>
    <p:sldId id="301" r:id="rId6"/>
    <p:sldId id="291" r:id="rId7"/>
    <p:sldId id="307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71" r:id="rId1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538647-CA38-46A7-A0BD-BF5CF439EBD4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CA8F0D-848B-4869-BAA6-A7D7E815B0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51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684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76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177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93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64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026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964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893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503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078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687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659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70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940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783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086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DFC0-C607-4437-BBB7-49E6B40983B8}" type="datetimeFigureOut">
              <a:rPr lang="ar-IQ" smtClean="0"/>
              <a:t>14/06/1443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59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aed.shaaban@uobasrah.edu.iq" TargetMode="External"/><Relationship Id="rId2" Type="http://schemas.openxmlformats.org/officeDocument/2006/relationships/hyperlink" Target="mailto:mus.raad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8" Type="http://schemas.openxmlformats.org/officeDocument/2006/relationships/image" Target="../media/image46.png"/><Relationship Id="rId3" Type="http://schemas.openxmlformats.org/officeDocument/2006/relationships/image" Target="../media/image310.png"/><Relationship Id="rId21" Type="http://schemas.openxmlformats.org/officeDocument/2006/relationships/image" Target="../media/image110.png"/><Relationship Id="rId17" Type="http://schemas.openxmlformats.org/officeDocument/2006/relationships/image" Target="../media/image45.png"/><Relationship Id="rId2" Type="http://schemas.openxmlformats.org/officeDocument/2006/relationships/image" Target="../media/image410.png"/><Relationship Id="rId16" Type="http://schemas.openxmlformats.org/officeDocument/2006/relationships/image" Target="../media/image44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0.png"/><Relationship Id="rId15" Type="http://schemas.openxmlformats.org/officeDocument/2006/relationships/image" Target="../media/image43.png"/><Relationship Id="rId23" Type="http://schemas.openxmlformats.org/officeDocument/2006/relationships/image" Target="../media/image130.png"/><Relationship Id="rId19" Type="http://schemas.openxmlformats.org/officeDocument/2006/relationships/image" Target="../media/image47.png"/><Relationship Id="rId4" Type="http://schemas.openxmlformats.org/officeDocument/2006/relationships/image" Target="../media/image320.png"/><Relationship Id="rId9" Type="http://schemas.openxmlformats.org/officeDocument/2006/relationships/image" Target="../media/image37.png"/><Relationship Id="rId22" Type="http://schemas.openxmlformats.org/officeDocument/2006/relationships/image" Target="../media/image1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41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0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0.png"/><Relationship Id="rId1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697480" y="198438"/>
            <a:ext cx="6416040" cy="74608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جمع </a:t>
            </a:r>
            <a:r>
              <a:rPr lang="ar-IQ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وطرح </a:t>
            </a:r>
            <a:r>
              <a:rPr lang="ar-IQ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المتجهات</a:t>
            </a:r>
            <a:r>
              <a:rPr lang="ar-IQ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بيانياً</a:t>
            </a:r>
            <a:endParaRPr lang="ar-IQ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7883" y="1127760"/>
                <a:ext cx="11578106" cy="54936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  <a:p>
                <a:pPr algn="l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𝑗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𝑘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3600" dirty="0"/>
                  <a:t>      </a:t>
                </a:r>
              </a:p>
              <a:p>
                <a:pPr algn="l" rtl="0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ar-IQ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∓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ar-IQ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∓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)+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𝑗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∓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)+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𝑘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∓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𝑍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)</m:t>
                    </m:r>
                  </m:oMath>
                </a14:m>
                <a:endParaRPr lang="ar-IQ" sz="3600" dirty="0" smtClean="0"/>
              </a:p>
              <a:p>
                <a:pPr algn="l" rtl="0"/>
                <a:endParaRPr lang="ar-IQ" sz="3600" dirty="0"/>
              </a:p>
              <a:p>
                <a:pPr algn="l" rtl="0"/>
                <a:endParaRPr lang="ar-IQ" sz="3600" dirty="0" smtClean="0"/>
              </a:p>
              <a:p>
                <a:pPr algn="l" rtl="0"/>
                <a:endParaRPr lang="ar-IQ" sz="3600" dirty="0"/>
              </a:p>
              <a:p>
                <a:pPr algn="l" rtl="0"/>
                <a:endParaRPr lang="ar-IQ" sz="3600" dirty="0" smtClean="0"/>
              </a:p>
              <a:p>
                <a:pPr algn="l" rtl="0"/>
                <a:endParaRPr lang="en-US" sz="3600" dirty="0" smtClean="0"/>
              </a:p>
              <a:p>
                <a:endParaRPr lang="ar-IQ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83" y="1127760"/>
                <a:ext cx="11578106" cy="54936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1481070" y="5422006"/>
            <a:ext cx="26517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016906" y="3927423"/>
            <a:ext cx="1019789" cy="1494583"/>
          </a:xfrm>
          <a:prstGeom prst="straightConnector1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81070" y="4092315"/>
            <a:ext cx="3315782" cy="132969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586898"/>
            <a:ext cx="22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ذيل المجه الاول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26800" y="3539749"/>
            <a:ext cx="22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رأس المتج الاخير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08968" y="5234164"/>
            <a:ext cx="21945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612054" y="3539748"/>
            <a:ext cx="0" cy="1694416"/>
          </a:xfrm>
          <a:prstGeom prst="straightConnector1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585390" y="5286788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390" y="5286788"/>
                <a:ext cx="40403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04931" y="5419184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931" y="5419184"/>
                <a:ext cx="40403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24781" y="4864832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781" y="4864832"/>
                <a:ext cx="40403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25048" y="4301544"/>
                <a:ext cx="385488" cy="3731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048" y="4301544"/>
                <a:ext cx="385488" cy="3731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20382816">
                <a:off x="2083569" y="4489343"/>
                <a:ext cx="112724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b="1" dirty="0" smtClean="0"/>
                  <a:t>+B</a:t>
                </a:r>
                <a:endParaRPr lang="en-US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82816">
                <a:off x="2083569" y="4489343"/>
                <a:ext cx="1127245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6557" r="-71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7618146" y="3529441"/>
            <a:ext cx="2183863" cy="1694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803528" y="3529441"/>
            <a:ext cx="0" cy="1694416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765465" y="4114959"/>
                <a:ext cx="385488" cy="3731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5465" y="4114959"/>
                <a:ext cx="385488" cy="3731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2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369"/>
    </mc:Choice>
    <mc:Fallback xmlns="">
      <p:transition spd="slow" advTm="256369"/>
    </mc:Fallback>
  </mc:AlternateContent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905000" y="95251"/>
                <a:ext cx="9448800" cy="5635698"/>
              </a:xfrm>
            </p:spPr>
            <p:txBody>
              <a:bodyPr>
                <a:normAutofit lnSpcReduction="10000"/>
              </a:bodyPr>
              <a:lstStyle/>
              <a:p>
                <a:pPr algn="r" rtl="1"/>
                <a:r>
                  <a:rPr lang="ar-IQ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لحسب الضرب الاتجاهي لكل من المتجهين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ar-IQ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𝑩</m:t>
                        </m:r>
                      </m:e>
                    </m:acc>
                  </m:oMath>
                </a14:m>
                <a:r>
                  <a:rPr lang="ar-IQ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اذا كان </a:t>
                </a:r>
              </a:p>
              <a:p>
                <a:pPr algn="l" rtl="1"/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⃑"/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⃑"/>
                              <m:ctrlPr>
                                <a:rPr lang="en-US" sz="28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×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𝐴𝐵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</a:rPr>
                      <m:t>(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</a:rPr>
                          <m:t>×</m:t>
                        </m:r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</a:rPr>
                          <m:t>×</m:t>
                        </m:r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)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sz="2800" i="1">
                            <a:latin typeface="Cambria Math"/>
                          </a:rPr>
                          <m:t>×</m:t>
                        </m:r>
                        <m:acc>
                          <m:accPr>
                            <m:chr m:val="⃑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×</m:t>
                        </m:r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×</m:t>
                        </m:r>
                        <m:acc>
                          <m:accPr>
                            <m:chr m:val="⃑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:endPara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:endParaRPr lang="ar-IQ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00" y="95251"/>
                <a:ext cx="9448800" cy="5635698"/>
              </a:xfrm>
              <a:blipFill rotWithShape="0">
                <a:blip r:embed="rId2"/>
                <a:stretch>
                  <a:fillRect l="-1290" t="-541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537138" y="3039414"/>
            <a:ext cx="888642" cy="66970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264535" y="3574009"/>
            <a:ext cx="888642" cy="66970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185079" y="4126781"/>
            <a:ext cx="888642" cy="66970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12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095500" y="171451"/>
                <a:ext cx="8229600" cy="28613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sz="2800" dirty="0"/>
                  <a:t>حصلنا على النتيجة السابقة من خلال استخدام خصائص الضرب </a:t>
                </a:r>
                <a:r>
                  <a:rPr lang="ar-IQ" sz="2800" dirty="0" smtClean="0"/>
                  <a:t>الاتجاهي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/>
                  <a:t>          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𝜃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/>
                  <a:t>)   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/>
                  <a:t>  &amp;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sz="2800" dirty="0"/>
                  <a:t>  &amp;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sz="2800" dirty="0"/>
                  <a:t> 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=−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800" dirty="0"/>
                  <a:t>  &amp;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=−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sz="2800" dirty="0"/>
                  <a:t>  &amp;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=−</m:t>
                    </m:r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endParaRPr lang="en-US" sz="2800" dirty="0"/>
              </a:p>
              <a:p>
                <a:pPr marL="0" indent="0" algn="l">
                  <a:buNone/>
                </a:pPr>
                <a:endParaRPr lang="ar-IQ" sz="28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5500" y="171451"/>
                <a:ext cx="8229600" cy="2861309"/>
              </a:xfrm>
              <a:blipFill rotWithShape="0">
                <a:blip r:embed="rId4"/>
                <a:stretch>
                  <a:fillRect t="-2128" r="-1481" b="-3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10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6" y="3516630"/>
            <a:ext cx="7800974" cy="310515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4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403775" y="1375411"/>
                <a:ext cx="10104120" cy="3943350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ar-IQ" sz="3200" dirty="0" smtClean="0"/>
                  <a:t>ويمكن كتابة 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3200" dirty="0"/>
                  <a:t>  </a:t>
                </a:r>
                <a:r>
                  <a:rPr lang="ar-IQ" sz="3200" dirty="0"/>
                  <a:t>باستخدام المحددات </a:t>
                </a:r>
                <a:endParaRPr lang="en-US" sz="3200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𝑖</m:t>
                        </m:r>
                      </m:e>
                    </m:acc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200" i="1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𝐽</m:t>
                        </m:r>
                      </m:e>
                    </m:acc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200" i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𝐾</m:t>
                        </m:r>
                      </m:e>
                    </m:acc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ar-IQ" sz="32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775" y="1375411"/>
                <a:ext cx="10104120" cy="3943350"/>
              </a:xfrm>
              <a:blipFill rotWithShape="0">
                <a:blip r:embed="rId4"/>
                <a:stretch>
                  <a:fillRect t="-618" r="-14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462248" y="1641995"/>
            <a:ext cx="90152" cy="2678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25769" y="2395470"/>
            <a:ext cx="2099256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74276" y="2627290"/>
            <a:ext cx="734096" cy="528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09882" y="2614411"/>
            <a:ext cx="875763" cy="592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56867" y="3567447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𝐴𝑦𝐵𝑧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𝐴𝑧𝐵𝑦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867" y="3567447"/>
                <a:ext cx="2743200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3279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55835" y="3567447"/>
                <a:ext cx="20584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𝐴𝑥𝐵𝑧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𝐴𝑧𝐵𝑥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835" y="3567447"/>
                <a:ext cx="2058473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118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830418" y="3571808"/>
                <a:ext cx="20584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𝐴𝑥𝐵𝑦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𝐴𝑦𝐵𝑥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418" y="3571808"/>
                <a:ext cx="205847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93" t="-9836" r="-148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23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333376"/>
                <a:ext cx="8229600" cy="5792788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مثال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 إذا كان المتجهين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𝒊</m:t>
                    </m:r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𝟒</m:t>
                    </m:r>
                    <m:r>
                      <a:rPr lang="en-US" sz="2400" b="1" i="1">
                        <a:latin typeface="Cambria Math"/>
                      </a:rPr>
                      <m:t>𝒋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و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=−</m:t>
                    </m:r>
                    <m:r>
                      <a:rPr lang="en-US" sz="2400" b="1" i="1">
                        <a:latin typeface="Cambria Math"/>
                      </a:rPr>
                      <m:t>𝒊</m:t>
                    </m:r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𝒋</m:t>
                    </m:r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𝟔</m:t>
                    </m:r>
                    <m:r>
                      <a:rPr lang="en-US" sz="24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احسب: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1- |A| , |B|	2- A-B , A+B	3- A.B   4- A×B     5-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𝜽</m:t>
                    </m:r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between A and B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0" indent="0" algn="just">
                  <a:buNone/>
                </a:pP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مثال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 يوصف المتجهان بالإحداثيات المتعامدة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𝒋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𝒌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 و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𝒋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𝒌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برهن بان الضرب العددي بين المتجهين يعطى بالعلاقة:		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/>
                      </a:rPr>
                      <m:t>𝑩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𝒛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ar-SA" sz="2400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مثال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:3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 إذا علمت ان المتجهين 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400" b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400" b="1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   &amp;  </m:t>
                      </m:r>
                      <m:acc>
                        <m:accPr>
                          <m:chr m:val="⃑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− </m:t>
                      </m:r>
                      <m:acc>
                        <m:accPr>
                          <m:chr m:val="⃑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احسب الزاوية بين بين المتجهين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  &amp;  </m:t>
                    </m:r>
                    <m:acc>
                      <m:accPr>
                        <m:chr m:val="⃑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؟     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مثال4: إذا علمت ان المتجهين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&amp;   </m:t>
                    </m:r>
                    <m:acc>
                      <m:accPr>
                        <m:chr m:val="⃑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  </m:t>
                    </m:r>
                    <m:acc>
                      <m:accPr>
                        <m:chr m:val="⃑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</m:acc>
                  </m:oMath>
                </a14:m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متعامدان حيث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e>
                    </m:acc>
                    <m:r>
                      <a:rPr lang="en-US" sz="24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𝟒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𝟑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   &amp;  </m:t>
                    </m:r>
                    <m:acc>
                      <m:accPr>
                        <m:chr m:val="⃑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en-US" sz="2400" b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𝟒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𝒋</m:t>
                        </m:r>
                      </m:e>
                    </m:acc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𝜷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𝒌</m:t>
                        </m:r>
                      </m:e>
                    </m:acc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 احسب قيمة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𝜷</m:t>
                    </m:r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IQ" sz="2400" b="1" dirty="0">
                    <a:latin typeface="Times New Roman" pitchFamily="18" charset="0"/>
                    <a:cs typeface="Times New Roman" pitchFamily="18" charset="0"/>
                  </a:rPr>
                  <a:t>؟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333376"/>
                <a:ext cx="8229600" cy="5792788"/>
              </a:xfrm>
              <a:blipFill rotWithShape="0">
                <a:blip r:embed="rId4"/>
                <a:stretch>
                  <a:fillRect l="-1111" t="-842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71674" y="981075"/>
            <a:ext cx="8742045" cy="5519757"/>
          </a:xfrm>
        </p:spPr>
        <p:txBody>
          <a:bodyPr>
            <a:noAutofit/>
          </a:bodyPr>
          <a:lstStyle/>
          <a:p>
            <a:pPr algn="r" rtl="1"/>
            <a:r>
              <a:rPr lang="ar-IQ" sz="3600" dirty="0">
                <a:solidFill>
                  <a:srgbClr val="C00000"/>
                </a:solidFill>
              </a:rPr>
              <a:t>امثلة الكتاب (مثال رقم </a:t>
            </a:r>
            <a:r>
              <a:rPr lang="en-US" sz="3600" dirty="0" smtClean="0">
                <a:solidFill>
                  <a:srgbClr val="C00000"/>
                </a:solidFill>
              </a:rPr>
              <a:t>1</a:t>
            </a:r>
            <a:r>
              <a:rPr lang="ar-IQ" sz="3600" dirty="0" smtClean="0">
                <a:solidFill>
                  <a:srgbClr val="C00000"/>
                </a:solidFill>
              </a:rPr>
              <a:t> </a:t>
            </a:r>
            <a:r>
              <a:rPr lang="ar-IQ" sz="3600" dirty="0">
                <a:solidFill>
                  <a:srgbClr val="C00000"/>
                </a:solidFill>
              </a:rPr>
              <a:t>صفحة </a:t>
            </a:r>
            <a:r>
              <a:rPr lang="en-US" sz="3600" dirty="0" smtClean="0">
                <a:solidFill>
                  <a:srgbClr val="C00000"/>
                </a:solidFill>
              </a:rPr>
              <a:t>21</a:t>
            </a:r>
            <a:r>
              <a:rPr lang="ar-IQ" sz="3600" dirty="0" smtClean="0">
                <a:solidFill>
                  <a:srgbClr val="C00000"/>
                </a:solidFill>
              </a:rPr>
              <a:t> </a:t>
            </a:r>
            <a:r>
              <a:rPr lang="ar-IQ" sz="3600" dirty="0">
                <a:solidFill>
                  <a:srgbClr val="C00000"/>
                </a:solidFill>
              </a:rPr>
              <a:t>ومثال 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ar-IQ" sz="3600" dirty="0" smtClean="0">
                <a:solidFill>
                  <a:srgbClr val="C00000"/>
                </a:solidFill>
              </a:rPr>
              <a:t> </a:t>
            </a:r>
            <a:r>
              <a:rPr lang="ar-IQ" sz="3600" dirty="0">
                <a:solidFill>
                  <a:srgbClr val="C00000"/>
                </a:solidFill>
              </a:rPr>
              <a:t>صفحة </a:t>
            </a:r>
            <a:r>
              <a:rPr lang="en-US" sz="3600" dirty="0" smtClean="0">
                <a:solidFill>
                  <a:srgbClr val="C00000"/>
                </a:solidFill>
              </a:rPr>
              <a:t>25</a:t>
            </a:r>
            <a:r>
              <a:rPr lang="ar-IQ" sz="3600" dirty="0" smtClean="0">
                <a:solidFill>
                  <a:srgbClr val="C00000"/>
                </a:solidFill>
              </a:rPr>
              <a:t>)؟   </a:t>
            </a:r>
            <a:r>
              <a:rPr lang="en-US" sz="3600" dirty="0">
                <a:solidFill>
                  <a:srgbClr val="C00000"/>
                </a:solidFill>
              </a:rPr>
              <a:t>H.W</a:t>
            </a:r>
          </a:p>
          <a:p>
            <a:pPr algn="r" rtl="1"/>
            <a:r>
              <a:rPr lang="ar-IQ" sz="3600" dirty="0">
                <a:solidFill>
                  <a:srgbClr val="C00000"/>
                </a:solidFill>
              </a:rPr>
              <a:t>أسئلة الكتاب (السؤال الاول، الثالث، السابع , الثامن والتاسع)      </a:t>
            </a:r>
            <a:r>
              <a:rPr lang="en-US" sz="3600" dirty="0" smtClean="0">
                <a:solidFill>
                  <a:srgbClr val="C00000"/>
                </a:solidFill>
              </a:rPr>
              <a:t>H.W</a:t>
            </a:r>
          </a:p>
          <a:p>
            <a:pPr algn="r" rtl="1"/>
            <a:endParaRPr lang="en-US" sz="36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ar-IQ" sz="3600" b="1" dirty="0" smtClean="0">
                <a:latin typeface="Times New Roman" pitchFamily="18" charset="0"/>
                <a:cs typeface="Times New Roman" pitchFamily="18" charset="0"/>
              </a:rPr>
              <a:t>س/ حدد ثلاث متجهات بالفضاء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x,y,z</a:t>
            </a:r>
            <a:r>
              <a:rPr lang="ar-IQ" sz="3600" b="1" dirty="0" smtClean="0">
                <a:latin typeface="Times New Roman" pitchFamily="18" charset="0"/>
                <a:cs typeface="Times New Roman" pitchFamily="18" charset="0"/>
              </a:rPr>
              <a:t>)تكون مثلث قائم الزاوية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3600" b="1" dirty="0" smtClean="0">
                <a:latin typeface="Times New Roman" pitchFamily="18" charset="0"/>
                <a:cs typeface="Times New Roman" pitchFamily="18" charset="0"/>
              </a:rPr>
              <a:t> ؟ </a:t>
            </a:r>
            <a:endParaRPr lang="ar-IQ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36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9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7794" y="498147"/>
            <a:ext cx="8568813" cy="2769989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6000" b="1" dirty="0" smtClean="0">
                <a:latin typeface="Bradley Hand ITC" panose="03070402050302030203" pitchFamily="66" charset="0"/>
              </a:rPr>
              <a:t>Dr. Raed M. Shaaban</a:t>
            </a:r>
            <a:endParaRPr lang="ar-IQ" sz="6000" b="1" dirty="0" smtClean="0">
              <a:latin typeface="Bradley Hand ITC" panose="03070402050302030203" pitchFamily="66" charset="0"/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جامعة البصرة كلية العلوم</a:t>
            </a:r>
            <a:endParaRPr lang="en-US" sz="3600" b="1" dirty="0" smtClean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algn="ctr"/>
            <a:endParaRPr lang="ar-IQ" sz="6000" b="1" dirty="0" smtClean="0">
              <a:latin typeface="Bradley Hand ITC" panose="03070402050302030203" pitchFamily="66" charset="0"/>
            </a:endParaRP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3107846" y="3407077"/>
            <a:ext cx="6128707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latin typeface="Bradley Hand ITC" panose="03070402050302030203" pitchFamily="66" charset="0"/>
                <a:hlinkClick r:id="rId2"/>
              </a:rPr>
              <a:t>m</a:t>
            </a:r>
            <a:r>
              <a:rPr lang="en-US" sz="3600" b="1" dirty="0" smtClean="0">
                <a:latin typeface="Bradley Hand ITC" panose="03070402050302030203" pitchFamily="66" charset="0"/>
                <a:hlinkClick r:id="rId2"/>
              </a:rPr>
              <a:t>us.raad@yahoo.com</a:t>
            </a:r>
            <a:endParaRPr lang="en-US" sz="3600" b="1" dirty="0" smtClean="0">
              <a:latin typeface="Bradley Hand ITC" panose="03070402050302030203" pitchFamily="66" charset="0"/>
            </a:endParaRPr>
          </a:p>
          <a:p>
            <a:pPr algn="ctr"/>
            <a:endParaRPr lang="en-US" sz="3600" b="1" dirty="0" smtClean="0">
              <a:latin typeface="Bradley Hand ITC" panose="03070402050302030203" pitchFamily="66" charset="0"/>
            </a:endParaRPr>
          </a:p>
          <a:p>
            <a:pPr algn="ctr"/>
            <a:r>
              <a:rPr lang="en-US" sz="3600" b="1" dirty="0" smtClean="0">
                <a:latin typeface="Bradley Hand ITC" panose="03070402050302030203" pitchFamily="66" charset="0"/>
                <a:hlinkClick r:id="rId3"/>
              </a:rPr>
              <a:t>raed.shaaban@uobasrah.edu.iq</a:t>
            </a:r>
            <a:endParaRPr lang="en-US" sz="3600" b="1" dirty="0" smtClean="0">
              <a:latin typeface="Bradley Hand ITC" panose="03070402050302030203" pitchFamily="66" charset="0"/>
            </a:endParaRPr>
          </a:p>
          <a:p>
            <a:pPr algn="ctr"/>
            <a:endParaRPr lang="ar-IQ" sz="36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4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697480" y="198438"/>
            <a:ext cx="6416040" cy="74608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جمع </a:t>
            </a:r>
            <a:r>
              <a:rPr lang="ar-IQ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وطرح </a:t>
            </a:r>
            <a:r>
              <a:rPr lang="ar-IQ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المتجهات</a:t>
            </a:r>
            <a:r>
              <a:rPr lang="ar-IQ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بيانياً</a:t>
            </a:r>
            <a:endParaRPr lang="ar-IQ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10" y="1008213"/>
            <a:ext cx="11578106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3200" dirty="0" smtClean="0"/>
              <a:t>اولاً: تكون المحصلة للجمع البياني من ذيل المتجه الاول الى</a:t>
            </a:r>
          </a:p>
          <a:p>
            <a:pPr algn="r"/>
            <a:r>
              <a:rPr lang="ar-IQ" sz="3200" dirty="0" smtClean="0"/>
              <a:t>رأس المتجه الثاني .</a:t>
            </a:r>
          </a:p>
          <a:p>
            <a:pPr algn="r"/>
            <a:r>
              <a:rPr lang="ar-IQ" sz="3200" dirty="0" smtClean="0"/>
              <a:t>ثانيأ:يمكن نقل المتجه مع الحفاظ على مقدار واتجاه المتجه.</a:t>
            </a:r>
          </a:p>
          <a:p>
            <a:pPr algn="r"/>
            <a:r>
              <a:rPr lang="ar-IQ" sz="3200" dirty="0" smtClean="0"/>
              <a:t>ثالثاً:الاشارة السالبة تدل على عكس اتجاه المتجه. </a:t>
            </a:r>
          </a:p>
          <a:p>
            <a:pPr algn="l" rtl="0"/>
            <a:endParaRPr lang="ar-IQ" sz="3600" dirty="0"/>
          </a:p>
          <a:p>
            <a:pPr algn="l" rtl="0"/>
            <a:endParaRPr lang="ar-IQ" sz="3600" dirty="0" smtClean="0"/>
          </a:p>
          <a:p>
            <a:pPr algn="l" rtl="0"/>
            <a:endParaRPr lang="en-US" sz="3600" dirty="0" smtClean="0"/>
          </a:p>
          <a:p>
            <a:endParaRPr lang="ar-IQ" sz="3600" dirty="0" smtClean="0"/>
          </a:p>
          <a:p>
            <a:endParaRPr lang="ar-IQ" sz="3600" dirty="0" smtClean="0"/>
          </a:p>
          <a:p>
            <a:endParaRPr lang="ar-IQ" sz="36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481070" y="5422006"/>
            <a:ext cx="26517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016906" y="3927423"/>
            <a:ext cx="1019789" cy="1494583"/>
          </a:xfrm>
          <a:prstGeom prst="straightConnector1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81070" y="4092315"/>
            <a:ext cx="3315782" cy="132969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586898"/>
            <a:ext cx="22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ذيل المجه الاول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26800" y="3539749"/>
            <a:ext cx="22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رأس المتج الاخير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08968" y="5234164"/>
            <a:ext cx="21945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612054" y="3539748"/>
            <a:ext cx="0" cy="1694416"/>
          </a:xfrm>
          <a:prstGeom prst="straightConnector1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585390" y="5286788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390" y="5286788"/>
                <a:ext cx="40403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04931" y="5419184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931" y="5419184"/>
                <a:ext cx="40403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24781" y="4864832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781" y="4864832"/>
                <a:ext cx="40403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06498" y="4305382"/>
                <a:ext cx="4040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498" y="4305382"/>
                <a:ext cx="40403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20382816">
                <a:off x="2083569" y="4489343"/>
                <a:ext cx="112724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b="1" dirty="0" smtClean="0"/>
                  <a:t>+B</a:t>
                </a:r>
                <a:endParaRPr lang="en-US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82816">
                <a:off x="2083569" y="4489343"/>
                <a:ext cx="1127245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6557" r="-71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7618146" y="3539747"/>
            <a:ext cx="1983054" cy="1684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675628" y="3458174"/>
            <a:ext cx="0" cy="1694416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63821" y="5653124"/>
            <a:ext cx="512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نقل المتجه </a:t>
            </a:r>
            <a:r>
              <a:rPr lang="en-US" dirty="0" smtClean="0"/>
              <a:t>B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مع الحفاظ على مقداره واتجاهه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34941" y="6184464"/>
                <a:ext cx="76641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941" y="6184464"/>
                <a:ext cx="76641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>
            <a:off x="7572531" y="5234164"/>
            <a:ext cx="27702" cy="1372698"/>
          </a:xfrm>
          <a:prstGeom prst="straightConnector1">
            <a:avLst/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8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369"/>
    </mc:Choice>
    <mc:Fallback xmlns="">
      <p:transition spd="slow" advTm="256369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6216843" y="1153333"/>
            <a:ext cx="0" cy="2388357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216842" y="3541690"/>
            <a:ext cx="2907006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7" idx="2"/>
          </p:cNvCxnSpPr>
          <p:nvPr/>
        </p:nvCxnSpPr>
        <p:spPr>
          <a:xfrm flipH="1" flipV="1">
            <a:off x="3703315" y="1176940"/>
            <a:ext cx="2479329" cy="2364750"/>
          </a:xfrm>
          <a:prstGeom prst="straightConnector1">
            <a:avLst/>
          </a:prstGeom>
          <a:ln w="57150">
            <a:solidFill>
              <a:srgbClr val="00B05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89771" y="746021"/>
                <a:ext cx="654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771" y="746021"/>
                <a:ext cx="654143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11585" y="3694090"/>
                <a:ext cx="654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585" y="3694090"/>
                <a:ext cx="654143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15907" y="1783506"/>
                <a:ext cx="654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907" y="1783506"/>
                <a:ext cx="65414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08888" y="746021"/>
                <a:ext cx="2017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888" y="746021"/>
                <a:ext cx="201763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3528811" y="3523445"/>
            <a:ext cx="2659471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333369" y="3432480"/>
                <a:ext cx="654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369" y="3432480"/>
                <a:ext cx="65414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3664674" y="1112548"/>
            <a:ext cx="0" cy="2388357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76243" y="653720"/>
                <a:ext cx="654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43" y="653720"/>
                <a:ext cx="654143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23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62288" y="150356"/>
            <a:ext cx="7299324" cy="696913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Resolution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Vectors </a:t>
            </a:r>
            <a:r>
              <a:rPr lang="ar-IQ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تحليل المتجهات 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4320" y="989704"/>
            <a:ext cx="11689080" cy="742894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just" rtl="1"/>
            <a:r>
              <a:rPr lang="ar-IQ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تحليل مركبات أي متجه هي عكس عملية جمع المتجهات اي ارجاع المتجه الى مركباته الاصلية  يعني إيجاد مساقط المتجه نسبة الى المحاور المتعامدة</a:t>
            </a:r>
            <a:r>
              <a:rPr lang="ar-IQ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IQ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r-IQ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6" name="رابط كسهم مستقيم 5"/>
          <p:cNvCxnSpPr/>
          <p:nvPr/>
        </p:nvCxnSpPr>
        <p:spPr bwMode="auto">
          <a:xfrm>
            <a:off x="1509854" y="5197741"/>
            <a:ext cx="3858532" cy="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رابط كسهم مستقيم 6"/>
          <p:cNvCxnSpPr/>
          <p:nvPr/>
        </p:nvCxnSpPr>
        <p:spPr bwMode="auto">
          <a:xfrm flipV="1">
            <a:off x="1521730" y="1909274"/>
            <a:ext cx="0" cy="3288467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رابط كسهم مستقيم 8"/>
          <p:cNvCxnSpPr/>
          <p:nvPr/>
        </p:nvCxnSpPr>
        <p:spPr bwMode="auto">
          <a:xfrm flipV="1">
            <a:off x="1528576" y="3538405"/>
            <a:ext cx="2125125" cy="1655024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4990804" y="5347827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latin typeface="Cambria Math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804" y="5347827"/>
                <a:ext cx="371475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/>
              <p:cNvSpPr txBox="1"/>
              <p:nvPr/>
            </p:nvSpPr>
            <p:spPr>
              <a:xfrm>
                <a:off x="1026888" y="1891257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latin typeface="Cambria Math"/>
                            </a:rPr>
                            <m:t>𝒚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2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88" y="1891257"/>
                <a:ext cx="371475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918" r="-4918" b="-1315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3613089" y="3165169"/>
                <a:ext cx="371475" cy="5075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latin typeface="Cambria Math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089" y="3165169"/>
                <a:ext cx="371475" cy="5075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1871302" y="4747791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2400" b="1" i="1"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302" y="4747791"/>
                <a:ext cx="37147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918" r="-327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ربع نص 14"/>
              <p:cNvSpPr txBox="1"/>
              <p:nvPr/>
            </p:nvSpPr>
            <p:spPr>
              <a:xfrm>
                <a:off x="1492982" y="4477076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2400" b="1" i="1">
                          <a:latin typeface="Cambria Math"/>
                          <a:ea typeface="Cambria Math"/>
                        </a:rPr>
                        <m:t>∅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5" name="مربع نص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982" y="4477076"/>
                <a:ext cx="371475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9836" r="-8197" b="-657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رابط مستقيم 16"/>
          <p:cNvCxnSpPr/>
          <p:nvPr/>
        </p:nvCxnSpPr>
        <p:spPr bwMode="auto">
          <a:xfrm>
            <a:off x="3260425" y="3834985"/>
            <a:ext cx="0" cy="1371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رابط مستقيم 17"/>
          <p:cNvCxnSpPr/>
          <p:nvPr/>
        </p:nvCxnSpPr>
        <p:spPr bwMode="auto">
          <a:xfrm flipV="1">
            <a:off x="1528576" y="3834658"/>
            <a:ext cx="1724025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/>
              <p:cNvSpPr txBox="1"/>
              <p:nvPr/>
            </p:nvSpPr>
            <p:spPr>
              <a:xfrm>
                <a:off x="1335992" y="5065698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latin typeface="Cambria Math"/>
                        </a:rPr>
                        <m:t>𝒐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92" y="5065698"/>
                <a:ext cx="37147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/>
              <p:cNvSpPr txBox="1"/>
              <p:nvPr/>
            </p:nvSpPr>
            <p:spPr>
              <a:xfrm>
                <a:off x="3211696" y="2412339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23" name="مربع نص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696" y="2412339"/>
                <a:ext cx="371475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4918" r="-819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/>
              <p:cNvSpPr txBox="1"/>
              <p:nvPr/>
            </p:nvSpPr>
            <p:spPr>
              <a:xfrm>
                <a:off x="4120154" y="3309294"/>
                <a:ext cx="2681779" cy="6222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>
                              <a:latin typeface="Cambria Math"/>
                            </a:rPr>
                            <m:t>𝑥</m:t>
                          </m:r>
                        </m:sub>
                      </m:sSub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>
                              <a:latin typeface="Cambria Math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32" name="مربع نص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154" y="3309294"/>
                <a:ext cx="2681779" cy="62222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20"/>
              <p:cNvSpPr txBox="1"/>
              <p:nvPr/>
            </p:nvSpPr>
            <p:spPr>
              <a:xfrm>
                <a:off x="2106447" y="5133468"/>
                <a:ext cx="61866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447" y="5133468"/>
                <a:ext cx="618668" cy="5847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20"/>
              <p:cNvSpPr txBox="1"/>
              <p:nvPr/>
            </p:nvSpPr>
            <p:spPr>
              <a:xfrm>
                <a:off x="908012" y="4104716"/>
                <a:ext cx="609225" cy="6298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12" y="4104716"/>
                <a:ext cx="609225" cy="62985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20"/>
              <p:cNvSpPr txBox="1"/>
              <p:nvPr/>
            </p:nvSpPr>
            <p:spPr>
              <a:xfrm>
                <a:off x="2030496" y="3243862"/>
                <a:ext cx="61866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496" y="3243862"/>
                <a:ext cx="618668" cy="58477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20"/>
              <p:cNvSpPr txBox="1"/>
              <p:nvPr/>
            </p:nvSpPr>
            <p:spPr>
              <a:xfrm>
                <a:off x="3209907" y="4223936"/>
                <a:ext cx="609225" cy="6298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907" y="4223936"/>
                <a:ext cx="609225" cy="62985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urved Connector 19"/>
          <p:cNvCxnSpPr/>
          <p:nvPr/>
        </p:nvCxnSpPr>
        <p:spPr>
          <a:xfrm flipV="1">
            <a:off x="2725115" y="3828637"/>
            <a:ext cx="1441238" cy="395299"/>
          </a:xfrm>
          <a:prstGeom prst="curvedConnector3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8"/>
          <p:cNvCxnSpPr/>
          <p:nvPr/>
        </p:nvCxnSpPr>
        <p:spPr bwMode="auto">
          <a:xfrm flipV="1">
            <a:off x="7808820" y="4993333"/>
            <a:ext cx="2552792" cy="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رابط كسهم مستقيم 8"/>
          <p:cNvCxnSpPr/>
          <p:nvPr/>
        </p:nvCxnSpPr>
        <p:spPr bwMode="auto">
          <a:xfrm flipV="1">
            <a:off x="7808820" y="2917887"/>
            <a:ext cx="0" cy="2083319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رابط كسهم مستقيم 8"/>
          <p:cNvCxnSpPr/>
          <p:nvPr/>
        </p:nvCxnSpPr>
        <p:spPr bwMode="auto">
          <a:xfrm flipV="1">
            <a:off x="7804326" y="3346182"/>
            <a:ext cx="2125125" cy="1655024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1"/>
              <p:cNvSpPr txBox="1"/>
              <p:nvPr/>
            </p:nvSpPr>
            <p:spPr>
              <a:xfrm>
                <a:off x="7679833" y="5276218"/>
                <a:ext cx="2681779" cy="5783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34" name="مربع نص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833" y="5276218"/>
                <a:ext cx="2681779" cy="57830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10"/>
              <p:cNvSpPr txBox="1"/>
              <p:nvPr/>
            </p:nvSpPr>
            <p:spPr>
              <a:xfrm>
                <a:off x="10386276" y="4707908"/>
                <a:ext cx="371475" cy="5075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39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276" y="4707908"/>
                <a:ext cx="371475" cy="507511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ربع نص 11"/>
              <p:cNvSpPr txBox="1"/>
              <p:nvPr/>
            </p:nvSpPr>
            <p:spPr>
              <a:xfrm>
                <a:off x="7618588" y="2452153"/>
                <a:ext cx="371475" cy="50642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40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88" y="2452153"/>
                <a:ext cx="371475" cy="506421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12"/>
              <p:cNvSpPr txBox="1"/>
              <p:nvPr/>
            </p:nvSpPr>
            <p:spPr>
              <a:xfrm>
                <a:off x="9959794" y="2906235"/>
                <a:ext cx="371475" cy="50885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41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9794" y="2906235"/>
                <a:ext cx="371475" cy="50885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51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91"/>
    </mc:Choice>
    <mc:Fallback xmlns="">
      <p:transition spd="slow" advTm="1649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740" x="10501313" y="3268663"/>
          <p14:tracePt t="1744" x="10304463" y="3143250"/>
          <p14:tracePt t="2345" x="10126663" y="2946400"/>
          <p14:tracePt t="2410" x="10126663" y="2928938"/>
          <p14:tracePt t="2428" x="10126663" y="2919413"/>
          <p14:tracePt t="2446" x="10126663" y="2911475"/>
          <p14:tracePt t="2446" x="10126663" y="2901950"/>
          <p14:tracePt t="2461" x="10153650" y="2874963"/>
          <p14:tracePt t="2484" x="10323513" y="2840038"/>
          <p14:tracePt t="2566" x="10331450" y="2840038"/>
          <p14:tracePt t="2588" x="10296525" y="2795588"/>
          <p14:tracePt t="2682" x="10225088" y="2732088"/>
          <p14:tracePt t="2695" x="10018713" y="2589213"/>
          <p14:tracePt t="2711" x="9840913" y="2517775"/>
          <p14:tracePt t="2727" x="9394825" y="2330450"/>
          <p14:tracePt t="2744" x="9286875" y="2312988"/>
          <p14:tracePt t="2761" x="9117013" y="2268538"/>
          <p14:tracePt t="2777" x="9028113" y="2259013"/>
          <p14:tracePt t="2794" x="9001125" y="2251075"/>
          <p14:tracePt t="2811" x="8983663" y="2251075"/>
          <p14:tracePt t="2827" x="8966200" y="2232025"/>
          <p14:tracePt t="3120" x="8412163" y="1822450"/>
          <p14:tracePt t="3144" x="7572375" y="1428750"/>
          <p14:tracePt t="3165" x="7108825" y="1303338"/>
          <p14:tracePt t="3181" x="5938838" y="1179513"/>
          <p14:tracePt t="3211" x="5589588" y="1196975"/>
          <p14:tracePt t="3228" x="5537200" y="1223963"/>
          <p14:tracePt t="3244" x="5491163" y="1250950"/>
          <p14:tracePt t="3261" x="5483225" y="1250950"/>
          <p14:tracePt t="3509" x="5429250" y="1241425"/>
          <p14:tracePt t="3528" x="5153025" y="1089025"/>
          <p14:tracePt t="3545" x="4670425" y="830263"/>
          <p14:tracePt t="3569" x="4197350" y="625475"/>
          <p14:tracePt t="3586" x="3544888" y="490538"/>
          <p14:tracePt t="3698" x="3571875" y="490538"/>
          <p14:tracePt t="3788" x="4116388" y="544513"/>
          <p14:tracePt t="3788" x="4179888" y="536575"/>
          <p14:tracePt t="3862" x="4303713" y="473075"/>
          <p14:tracePt t="3945" x="4251325" y="473075"/>
          <p14:tracePt t="3981" x="4054475" y="561975"/>
          <p14:tracePt t="4044" x="4054475" y="571500"/>
          <p14:tracePt t="4070" x="4062413" y="571500"/>
          <p14:tracePt t="4117" x="4071938" y="581025"/>
          <p14:tracePt t="4132" x="4446588" y="642938"/>
          <p14:tracePt t="4338" x="4456113" y="642938"/>
          <p14:tracePt t="4351" x="4510088" y="642938"/>
          <p14:tracePt t="5435" x="4545013" y="642938"/>
          <p14:tracePt t="5445" x="4633913" y="642938"/>
          <p14:tracePt t="5466" x="4679950" y="642938"/>
          <p14:tracePt t="5479" x="4759325" y="625475"/>
          <p14:tracePt t="5498" x="4830763" y="615950"/>
          <p14:tracePt t="5517" x="4983163" y="615950"/>
          <p14:tracePt t="5564" x="5027613" y="615950"/>
          <p14:tracePt t="5583" x="5037138" y="615950"/>
          <p14:tracePt t="5600" x="5072063" y="615950"/>
          <p14:tracePt t="5614" x="5153025" y="642938"/>
          <p14:tracePt t="5665" x="5180013" y="652463"/>
          <p14:tracePt t="5681" x="5232400" y="679450"/>
          <p14:tracePt t="5699" x="5322888" y="776288"/>
          <p14:tracePt t="5753" x="5340350" y="795338"/>
          <p14:tracePt t="5753" x="5340350" y="803275"/>
          <p14:tracePt t="5775" x="5375275" y="839788"/>
          <p14:tracePt t="5829" x="5384800" y="866775"/>
          <p14:tracePt t="5848" x="5394325" y="874713"/>
          <p14:tracePt t="5866" x="5394325" y="911225"/>
          <p14:tracePt t="5882" x="5394325" y="928688"/>
          <p14:tracePt t="5896" x="5402263" y="955675"/>
          <p14:tracePt t="5913" x="5402263" y="965200"/>
          <p14:tracePt t="6597" x="5384800" y="973138"/>
          <p14:tracePt t="6615" x="5322888" y="1027113"/>
          <p14:tracePt t="6630" x="5010150" y="1258888"/>
          <p14:tracePt t="6693" x="4875213" y="1366838"/>
          <p14:tracePt t="6707" x="4803775" y="1455738"/>
          <p14:tracePt t="6736" x="4670425" y="1652588"/>
          <p14:tracePt t="6822" x="4660900" y="1679575"/>
          <p14:tracePt t="6832" x="4652963" y="1704975"/>
          <p14:tracePt t="6851" x="4652963" y="1724025"/>
          <p14:tracePt t="6863" x="4643438" y="1731963"/>
          <p14:tracePt t="6880" x="4625975" y="1919288"/>
          <p14:tracePt t="6964" x="4625975" y="1973263"/>
          <p14:tracePt t="6999" x="4625975" y="2081213"/>
          <p14:tracePt t="7034" x="4625975" y="2152650"/>
          <p14:tracePt t="7063" x="4633913" y="2197100"/>
          <p14:tracePt t="7080" x="4643438" y="2339975"/>
          <p14:tracePt t="7172" x="4643438" y="2347913"/>
          <p14:tracePt t="9509" x="4633913" y="2366963"/>
          <p14:tracePt t="10036" x="4303713" y="2724150"/>
          <p14:tracePt t="10123" x="4037013" y="2938463"/>
          <p14:tracePt t="10197" x="4000500" y="2982913"/>
          <p14:tracePt t="10217" x="3973513" y="3036888"/>
          <p14:tracePt t="10233" x="3965575" y="3054350"/>
          <p14:tracePt t="10248" x="3938588" y="3081338"/>
          <p14:tracePt t="10264" x="3867150" y="3152775"/>
          <p14:tracePt t="10338" x="3848100" y="3179763"/>
          <p14:tracePt t="10364" x="3786188" y="3251200"/>
          <p14:tracePt t="10473" x="3776663" y="3268663"/>
          <p14:tracePt t="10652" x="3776663" y="3276600"/>
          <p14:tracePt t="10720" x="3776663" y="3286125"/>
          <p14:tracePt t="10825" x="3776663" y="3295650"/>
          <p14:tracePt t="10873" x="3803650" y="3268663"/>
          <p14:tracePt t="11513" x="3840163" y="3241675"/>
          <p14:tracePt t="11533" x="3990975" y="3152775"/>
          <p14:tracePt t="11533" x="4098925" y="3116263"/>
          <p14:tracePt t="11667" x="4133850" y="3098800"/>
          <p14:tracePt t="11699" x="4170363" y="3098800"/>
          <p14:tracePt t="11716" x="4348163" y="3071813"/>
          <p14:tracePt t="11817" x="4384675" y="3071813"/>
          <p14:tracePt t="11833" x="4394200" y="3071813"/>
          <p14:tracePt t="11856" x="4402138" y="3071813"/>
          <p14:tracePt t="11871" x="4411663" y="3071813"/>
          <p14:tracePt t="11887" x="4419600" y="3071813"/>
          <p14:tracePt t="14257" x="4259263" y="3044825"/>
          <p14:tracePt t="14267" x="3983038" y="2955925"/>
          <p14:tracePt t="14289" x="3295650" y="2562225"/>
          <p14:tracePt t="14341" x="3268663" y="2465388"/>
          <p14:tracePt t="14352" x="3259138" y="2374900"/>
          <p14:tracePt t="14367" x="3241675" y="2170113"/>
          <p14:tracePt t="14387" x="3251200" y="1965325"/>
          <p14:tracePt t="14456" x="3375025" y="1893888"/>
          <p14:tracePt t="14535" x="2054225" y="490538"/>
          <p14:tracePt t="14849" x="1973263" y="330200"/>
          <p14:tracePt t="14901" x="1965325" y="330200"/>
          <p14:tracePt t="14929" x="1946275" y="330200"/>
          <p14:tracePt t="14960" x="1928813" y="322263"/>
          <p14:tracePt t="14991" x="1830388" y="303213"/>
          <p14:tracePt t="15059" x="1768475" y="285750"/>
          <p14:tracePt t="15181" x="1768475" y="276225"/>
          <p14:tracePt t="15389" x="1633538" y="187325"/>
          <p14:tracePt t="15455" x="1598613" y="169863"/>
          <p14:tracePt t="15468" x="1581150" y="160338"/>
          <p14:tracePt t="15490" x="1571625" y="152400"/>
          <p14:tracePt t="15523" x="1554163" y="152400"/>
          <p14:tracePt t="15537" x="1544638" y="152400"/>
          <p14:tracePt t="15553" x="1536700" y="152400"/>
          <p14:tracePt t="15584" x="1527175" y="152400"/>
          <p14:tracePt t="15601" x="1465263" y="142875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62288" y="150356"/>
            <a:ext cx="7299324" cy="696913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Resolution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Vectors </a:t>
            </a:r>
            <a:r>
              <a:rPr lang="ar-IQ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تحليل المتجهات 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6" name="رابط كسهم مستقيم 5"/>
          <p:cNvCxnSpPr/>
          <p:nvPr/>
        </p:nvCxnSpPr>
        <p:spPr bwMode="auto">
          <a:xfrm>
            <a:off x="1509854" y="5197741"/>
            <a:ext cx="3858532" cy="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رابط كسهم مستقيم 6"/>
          <p:cNvCxnSpPr/>
          <p:nvPr/>
        </p:nvCxnSpPr>
        <p:spPr bwMode="auto">
          <a:xfrm flipV="1">
            <a:off x="1521730" y="1909274"/>
            <a:ext cx="0" cy="3288467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رابط كسهم مستقيم 8"/>
          <p:cNvCxnSpPr/>
          <p:nvPr/>
        </p:nvCxnSpPr>
        <p:spPr bwMode="auto">
          <a:xfrm flipV="1">
            <a:off x="1528576" y="3538405"/>
            <a:ext cx="2125125" cy="1655024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4990804" y="5347827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latin typeface="Cambria Math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804" y="5347827"/>
                <a:ext cx="371475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/>
              <p:cNvSpPr txBox="1"/>
              <p:nvPr/>
            </p:nvSpPr>
            <p:spPr>
              <a:xfrm>
                <a:off x="1026888" y="1891257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latin typeface="Cambria Math"/>
                            </a:rPr>
                            <m:t>𝒚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2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88" y="1891257"/>
                <a:ext cx="371475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918" r="-4918" b="-1315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3613089" y="3165169"/>
                <a:ext cx="371475" cy="5075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latin typeface="Cambria Math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089" y="3165169"/>
                <a:ext cx="371475" cy="5075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1871302" y="4747791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2400" b="1" i="1"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302" y="4747791"/>
                <a:ext cx="37147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918" r="-327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ربع نص 14"/>
              <p:cNvSpPr txBox="1"/>
              <p:nvPr/>
            </p:nvSpPr>
            <p:spPr>
              <a:xfrm>
                <a:off x="1492982" y="4477076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2400" b="1" i="1">
                          <a:latin typeface="Cambria Math"/>
                          <a:ea typeface="Cambria Math"/>
                        </a:rPr>
                        <m:t>∅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15" name="مربع نص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982" y="4477076"/>
                <a:ext cx="371475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9836" r="-8197" b="-657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رابط مستقيم 16"/>
          <p:cNvCxnSpPr/>
          <p:nvPr/>
        </p:nvCxnSpPr>
        <p:spPr bwMode="auto">
          <a:xfrm>
            <a:off x="3260425" y="3834985"/>
            <a:ext cx="0" cy="1371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رابط مستقيم 17"/>
          <p:cNvCxnSpPr/>
          <p:nvPr/>
        </p:nvCxnSpPr>
        <p:spPr bwMode="auto">
          <a:xfrm flipV="1">
            <a:off x="1528576" y="3834658"/>
            <a:ext cx="1724025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/>
              <p:cNvSpPr txBox="1"/>
              <p:nvPr/>
            </p:nvSpPr>
            <p:spPr>
              <a:xfrm>
                <a:off x="6627328" y="2986384"/>
                <a:ext cx="2566558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800" b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𝐀𝐜𝐨𝐬</m:t>
                      </m:r>
                      <m:r>
                        <a:rPr lang="en-US" sz="2800" b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𝛉</m:t>
                      </m:r>
                      <m:r>
                        <a:rPr lang="en-US" sz="2800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328" y="2986384"/>
                <a:ext cx="2566558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/>
              <p:cNvSpPr txBox="1"/>
              <p:nvPr/>
            </p:nvSpPr>
            <p:spPr>
              <a:xfrm>
                <a:off x="1335992" y="5065698"/>
                <a:ext cx="37147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latin typeface="Cambria Math"/>
                        </a:rPr>
                        <m:t>𝒐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22" name="مربع نص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92" y="5065698"/>
                <a:ext cx="37147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/>
              <p:cNvSpPr txBox="1"/>
              <p:nvPr/>
            </p:nvSpPr>
            <p:spPr>
              <a:xfrm>
                <a:off x="6711950" y="4698362"/>
                <a:ext cx="2141641" cy="4955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𝐀</m:t>
                      </m:r>
                      <m:r>
                        <a:rPr lang="en-US" sz="2400" b="1" i="1">
                          <a:latin typeface="Cambria Math"/>
                        </a:rPr>
                        <m:t>𝒔𝒊𝒏</m:t>
                      </m:r>
                      <m:r>
                        <a:rPr lang="en-US" sz="2400" b="1">
                          <a:latin typeface="Cambria Math"/>
                        </a:rPr>
                        <m:t>(</m:t>
                      </m:r>
                      <m:r>
                        <a:rPr lang="en-US" sz="2400" b="1" i="1">
                          <a:latin typeface="Cambria Math"/>
                        </a:rPr>
                        <m:t>𝛉</m:t>
                      </m:r>
                      <m:r>
                        <a:rPr lang="en-US" sz="2400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24" name="مربع نص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50" y="4698362"/>
                <a:ext cx="2141641" cy="495520"/>
              </a:xfrm>
              <a:prstGeom prst="rect">
                <a:avLst/>
              </a:prstGeom>
              <a:blipFill rotWithShape="0">
                <a:blip r:embed="rId10"/>
                <a:stretch>
                  <a:fillRect l="-570" b="-111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6118860" y="5952802"/>
                <a:ext cx="2396588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800" b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𝐀</m:t>
                      </m:r>
                      <m:r>
                        <a:rPr lang="en-US" sz="2800" b="1" i="1">
                          <a:latin typeface="Cambria Math"/>
                        </a:rPr>
                        <m:t>𝒔𝒊𝒏</m:t>
                      </m:r>
                      <m:r>
                        <a:rPr lang="en-US" sz="2800" b="1">
                          <a:latin typeface="Cambria Math"/>
                        </a:rPr>
                        <m:t>(</m:t>
                      </m:r>
                      <m:r>
                        <a:rPr lang="en-US" sz="2800" b="1">
                          <a:latin typeface="Cambria Math"/>
                          <a:ea typeface="Cambria Math"/>
                        </a:rPr>
                        <m:t>∅</m:t>
                      </m:r>
                      <m:r>
                        <a:rPr lang="en-US" sz="2800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860" y="5952802"/>
                <a:ext cx="2396588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/>
              <p:cNvSpPr txBox="1"/>
              <p:nvPr/>
            </p:nvSpPr>
            <p:spPr>
              <a:xfrm>
                <a:off x="8853591" y="5989170"/>
                <a:ext cx="2111909" cy="4955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𝐀</m:t>
                      </m:r>
                      <m:r>
                        <a:rPr lang="en-US" sz="2400" b="1" i="1">
                          <a:latin typeface="Cambria Math"/>
                        </a:rPr>
                        <m:t>𝒄𝒐𝒔</m:t>
                      </m:r>
                      <m:r>
                        <a:rPr lang="en-US" sz="2400" b="1">
                          <a:latin typeface="Cambria Math"/>
                        </a:rPr>
                        <m:t>(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∅</m:t>
                      </m:r>
                      <m:r>
                        <a:rPr lang="en-US" sz="2400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26" name="مربع نص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3591" y="5989170"/>
                <a:ext cx="2111909" cy="495520"/>
              </a:xfrm>
              <a:prstGeom prst="rect">
                <a:avLst/>
              </a:prstGeom>
              <a:blipFill rotWithShape="0">
                <a:blip r:embed="rId12"/>
                <a:stretch>
                  <a:fillRect l="-576" r="-865" b="-975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/>
              <p:cNvSpPr txBox="1"/>
              <p:nvPr/>
            </p:nvSpPr>
            <p:spPr>
              <a:xfrm>
                <a:off x="6627328" y="1986208"/>
                <a:ext cx="4101632" cy="10070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𝐜𝐨𝐬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𝛉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sz="2400" b="1" i="1">
                              <a:latin typeface="Cambria Math"/>
                            </a:rPr>
                            <m:t>المجاور</m:t>
                          </m:r>
                        </m:num>
                        <m:den>
                          <m:r>
                            <a:rPr lang="ar-IQ" sz="2400" b="1" i="1">
                              <a:latin typeface="Cambria Math"/>
                            </a:rPr>
                            <m:t>الوتر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28" name="مربع نص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328" y="1986208"/>
                <a:ext cx="4101632" cy="10070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6161388" y="3812028"/>
                <a:ext cx="3498437" cy="7530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𝛉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IQ" sz="2400" b="1" i="1">
                            <a:latin typeface="Cambria Math"/>
                          </a:rPr>
                          <m:t>المقابل</m:t>
                        </m:r>
                      </m:num>
                      <m:den>
                        <m:r>
                          <a:rPr lang="ar-IQ" sz="2400" b="1" i="1">
                            <a:latin typeface="Cambria Math"/>
                          </a:rPr>
                          <m:t>الوتر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𝑨</m:t>
                        </m:r>
                      </m:den>
                    </m:f>
                  </m:oMath>
                </a14:m>
                <a:endParaRPr lang="ar-IQ" sz="24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88" y="3812028"/>
                <a:ext cx="3498437" cy="75302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/>
              <p:cNvSpPr txBox="1"/>
              <p:nvPr/>
            </p:nvSpPr>
            <p:spPr>
              <a:xfrm>
                <a:off x="4120154" y="3309294"/>
                <a:ext cx="2681779" cy="6222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>
                              <a:latin typeface="Cambria Math"/>
                            </a:rPr>
                            <m:t>𝑥</m:t>
                          </m:r>
                        </m:sub>
                      </m:sSub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>
                              <a:latin typeface="Cambria Math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32" name="مربع نص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154" y="3309294"/>
                <a:ext cx="2681779" cy="62222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20"/>
              <p:cNvSpPr txBox="1"/>
              <p:nvPr/>
            </p:nvSpPr>
            <p:spPr>
              <a:xfrm>
                <a:off x="2106447" y="5133468"/>
                <a:ext cx="61866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447" y="5133468"/>
                <a:ext cx="618668" cy="5847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20"/>
              <p:cNvSpPr txBox="1"/>
              <p:nvPr/>
            </p:nvSpPr>
            <p:spPr>
              <a:xfrm>
                <a:off x="908012" y="4104716"/>
                <a:ext cx="609225" cy="6298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12" y="4104716"/>
                <a:ext cx="609225" cy="62985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20"/>
              <p:cNvSpPr txBox="1"/>
              <p:nvPr/>
            </p:nvSpPr>
            <p:spPr>
              <a:xfrm>
                <a:off x="2030496" y="3243862"/>
                <a:ext cx="61866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496" y="3243862"/>
                <a:ext cx="618668" cy="58477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20"/>
              <p:cNvSpPr txBox="1"/>
              <p:nvPr/>
            </p:nvSpPr>
            <p:spPr>
              <a:xfrm>
                <a:off x="3209907" y="4223936"/>
                <a:ext cx="609225" cy="6298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ar-IQ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907" y="4223936"/>
                <a:ext cx="609225" cy="62985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urved Connector 19"/>
          <p:cNvCxnSpPr/>
          <p:nvPr/>
        </p:nvCxnSpPr>
        <p:spPr>
          <a:xfrm flipV="1">
            <a:off x="2725115" y="3828637"/>
            <a:ext cx="1441238" cy="395299"/>
          </a:xfrm>
          <a:prstGeom prst="curvedConnector3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9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91"/>
    </mc:Choice>
    <mc:Fallback xmlns="">
      <p:transition spd="slow" advTm="1649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740" x="10501313" y="3268663"/>
          <p14:tracePt t="1744" x="10304463" y="3143250"/>
          <p14:tracePt t="2345" x="10126663" y="2946400"/>
          <p14:tracePt t="2410" x="10126663" y="2928938"/>
          <p14:tracePt t="2428" x="10126663" y="2919413"/>
          <p14:tracePt t="2446" x="10126663" y="2911475"/>
          <p14:tracePt t="2446" x="10126663" y="2901950"/>
          <p14:tracePt t="2461" x="10153650" y="2874963"/>
          <p14:tracePt t="2484" x="10323513" y="2840038"/>
          <p14:tracePt t="2566" x="10331450" y="2840038"/>
          <p14:tracePt t="2588" x="10296525" y="2795588"/>
          <p14:tracePt t="2682" x="10225088" y="2732088"/>
          <p14:tracePt t="2695" x="10018713" y="2589213"/>
          <p14:tracePt t="2711" x="9840913" y="2517775"/>
          <p14:tracePt t="2727" x="9394825" y="2330450"/>
          <p14:tracePt t="2744" x="9286875" y="2312988"/>
          <p14:tracePt t="2761" x="9117013" y="2268538"/>
          <p14:tracePt t="2777" x="9028113" y="2259013"/>
          <p14:tracePt t="2794" x="9001125" y="2251075"/>
          <p14:tracePt t="2811" x="8983663" y="2251075"/>
          <p14:tracePt t="2827" x="8966200" y="2232025"/>
          <p14:tracePt t="3120" x="8412163" y="1822450"/>
          <p14:tracePt t="3144" x="7572375" y="1428750"/>
          <p14:tracePt t="3165" x="7108825" y="1303338"/>
          <p14:tracePt t="3181" x="5938838" y="1179513"/>
          <p14:tracePt t="3211" x="5589588" y="1196975"/>
          <p14:tracePt t="3228" x="5537200" y="1223963"/>
          <p14:tracePt t="3244" x="5491163" y="1250950"/>
          <p14:tracePt t="3261" x="5483225" y="1250950"/>
          <p14:tracePt t="3509" x="5429250" y="1241425"/>
          <p14:tracePt t="3528" x="5153025" y="1089025"/>
          <p14:tracePt t="3545" x="4670425" y="830263"/>
          <p14:tracePt t="3569" x="4197350" y="625475"/>
          <p14:tracePt t="3586" x="3544888" y="490538"/>
          <p14:tracePt t="3698" x="3571875" y="490538"/>
          <p14:tracePt t="3788" x="4116388" y="544513"/>
          <p14:tracePt t="3788" x="4179888" y="536575"/>
          <p14:tracePt t="3862" x="4303713" y="473075"/>
          <p14:tracePt t="3945" x="4251325" y="473075"/>
          <p14:tracePt t="3981" x="4054475" y="561975"/>
          <p14:tracePt t="4044" x="4054475" y="571500"/>
          <p14:tracePt t="4070" x="4062413" y="571500"/>
          <p14:tracePt t="4117" x="4071938" y="581025"/>
          <p14:tracePt t="4132" x="4446588" y="642938"/>
          <p14:tracePt t="4338" x="4456113" y="642938"/>
          <p14:tracePt t="4351" x="4510088" y="642938"/>
          <p14:tracePt t="5435" x="4545013" y="642938"/>
          <p14:tracePt t="5445" x="4633913" y="642938"/>
          <p14:tracePt t="5466" x="4679950" y="642938"/>
          <p14:tracePt t="5479" x="4759325" y="625475"/>
          <p14:tracePt t="5498" x="4830763" y="615950"/>
          <p14:tracePt t="5517" x="4983163" y="615950"/>
          <p14:tracePt t="5564" x="5027613" y="615950"/>
          <p14:tracePt t="5583" x="5037138" y="615950"/>
          <p14:tracePt t="5600" x="5072063" y="615950"/>
          <p14:tracePt t="5614" x="5153025" y="642938"/>
          <p14:tracePt t="5665" x="5180013" y="652463"/>
          <p14:tracePt t="5681" x="5232400" y="679450"/>
          <p14:tracePt t="5699" x="5322888" y="776288"/>
          <p14:tracePt t="5753" x="5340350" y="795338"/>
          <p14:tracePt t="5753" x="5340350" y="803275"/>
          <p14:tracePt t="5775" x="5375275" y="839788"/>
          <p14:tracePt t="5829" x="5384800" y="866775"/>
          <p14:tracePt t="5848" x="5394325" y="874713"/>
          <p14:tracePt t="5866" x="5394325" y="911225"/>
          <p14:tracePt t="5882" x="5394325" y="928688"/>
          <p14:tracePt t="5896" x="5402263" y="955675"/>
          <p14:tracePt t="5913" x="5402263" y="965200"/>
          <p14:tracePt t="6597" x="5384800" y="973138"/>
          <p14:tracePt t="6615" x="5322888" y="1027113"/>
          <p14:tracePt t="6630" x="5010150" y="1258888"/>
          <p14:tracePt t="6693" x="4875213" y="1366838"/>
          <p14:tracePt t="6707" x="4803775" y="1455738"/>
          <p14:tracePt t="6736" x="4670425" y="1652588"/>
          <p14:tracePt t="6822" x="4660900" y="1679575"/>
          <p14:tracePt t="6832" x="4652963" y="1704975"/>
          <p14:tracePt t="6851" x="4652963" y="1724025"/>
          <p14:tracePt t="6863" x="4643438" y="1731963"/>
          <p14:tracePt t="6880" x="4625975" y="1919288"/>
          <p14:tracePt t="6964" x="4625975" y="1973263"/>
          <p14:tracePt t="6999" x="4625975" y="2081213"/>
          <p14:tracePt t="7034" x="4625975" y="2152650"/>
          <p14:tracePt t="7063" x="4633913" y="2197100"/>
          <p14:tracePt t="7080" x="4643438" y="2339975"/>
          <p14:tracePt t="7172" x="4643438" y="2347913"/>
          <p14:tracePt t="9509" x="4633913" y="2366963"/>
          <p14:tracePt t="10036" x="4303713" y="2724150"/>
          <p14:tracePt t="10123" x="4037013" y="2938463"/>
          <p14:tracePt t="10197" x="4000500" y="2982913"/>
          <p14:tracePt t="10217" x="3973513" y="3036888"/>
          <p14:tracePt t="10233" x="3965575" y="3054350"/>
          <p14:tracePt t="10248" x="3938588" y="3081338"/>
          <p14:tracePt t="10264" x="3867150" y="3152775"/>
          <p14:tracePt t="10338" x="3848100" y="3179763"/>
          <p14:tracePt t="10364" x="3786188" y="3251200"/>
          <p14:tracePt t="10473" x="3776663" y="3268663"/>
          <p14:tracePt t="10652" x="3776663" y="3276600"/>
          <p14:tracePt t="10720" x="3776663" y="3286125"/>
          <p14:tracePt t="10825" x="3776663" y="3295650"/>
          <p14:tracePt t="10873" x="3803650" y="3268663"/>
          <p14:tracePt t="11513" x="3840163" y="3241675"/>
          <p14:tracePt t="11533" x="3990975" y="3152775"/>
          <p14:tracePt t="11533" x="4098925" y="3116263"/>
          <p14:tracePt t="11667" x="4133850" y="3098800"/>
          <p14:tracePt t="11699" x="4170363" y="3098800"/>
          <p14:tracePt t="11716" x="4348163" y="3071813"/>
          <p14:tracePt t="11817" x="4384675" y="3071813"/>
          <p14:tracePt t="11833" x="4394200" y="3071813"/>
          <p14:tracePt t="11856" x="4402138" y="3071813"/>
          <p14:tracePt t="11871" x="4411663" y="3071813"/>
          <p14:tracePt t="11887" x="4419600" y="3071813"/>
          <p14:tracePt t="14257" x="4259263" y="3044825"/>
          <p14:tracePt t="14267" x="3983038" y="2955925"/>
          <p14:tracePt t="14289" x="3295650" y="2562225"/>
          <p14:tracePt t="14341" x="3268663" y="2465388"/>
          <p14:tracePt t="14352" x="3259138" y="2374900"/>
          <p14:tracePt t="14367" x="3241675" y="2170113"/>
          <p14:tracePt t="14387" x="3251200" y="1965325"/>
          <p14:tracePt t="14456" x="3375025" y="1893888"/>
          <p14:tracePt t="14535" x="2054225" y="490538"/>
          <p14:tracePt t="14849" x="1973263" y="330200"/>
          <p14:tracePt t="14901" x="1965325" y="330200"/>
          <p14:tracePt t="14929" x="1946275" y="330200"/>
          <p14:tracePt t="14960" x="1928813" y="322263"/>
          <p14:tracePt t="14991" x="1830388" y="303213"/>
          <p14:tracePt t="15059" x="1768475" y="285750"/>
          <p14:tracePt t="15181" x="1768475" y="276225"/>
          <p14:tracePt t="15389" x="1633538" y="187325"/>
          <p14:tracePt t="15455" x="1598613" y="169863"/>
          <p14:tracePt t="15468" x="1581150" y="160338"/>
          <p14:tracePt t="15490" x="1571625" y="152400"/>
          <p14:tracePt t="15523" x="1554163" y="152400"/>
          <p14:tracePt t="15537" x="1544638" y="152400"/>
          <p14:tracePt t="15553" x="1536700" y="152400"/>
          <p14:tracePt t="15584" x="1527175" y="152400"/>
          <p14:tracePt t="15601" x="1465263" y="142875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86990" y="167958"/>
            <a:ext cx="7208520" cy="69691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Vector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Multiplication </a:t>
            </a:r>
            <a:r>
              <a:rPr lang="ar-IQ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ضرب المتجهات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076450" y="1057276"/>
                <a:ext cx="8229600" cy="500328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ar-IQ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يوجد نوعان من ضرب المتجهات هما الضرب العددي والضرب الاتجاهي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ctr">
                  <a:buFont typeface="+mj-lt"/>
                  <a:buAutoNum type="alphaUcPeriod"/>
                </a:pPr>
                <a:r>
                  <a:rPr 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النوع الاول الضرب العددي    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Dot product or scalar product</a:t>
                </a:r>
              </a:p>
              <a:p>
                <a:pPr marL="0" indent="0">
                  <a:buNone/>
                </a:pPr>
                <a:r>
                  <a:rPr 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وهو الضرب الذي ينتج منه كمية عددية ويعبر عنه رياضياً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</m:acc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acc>
                        <m:accPr>
                          <m:chr m:val="⃑"/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</m:acc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𝑨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𝑩</m:t>
                              </m:r>
                            </m:e>
                          </m:acc>
                        </m:e>
                      </m:d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/>
                        </a:rPr>
                        <m:t>𝒄𝒐𝒔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d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𝑨𝑩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ar-IQ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حيث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d>
                      </m:e>
                      <m:sub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𝑨𝑩</m:t>
                        </m:r>
                      </m:sub>
                    </m:sSub>
                    <m:r>
                      <a:rPr lang="en-US" sz="2800" b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الزاوية المحصورة بين المتجهين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ar-IQ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لحساب الضرب العددي لكل من المتجهين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e>
                    </m:acc>
                  </m:oMath>
                </a14:m>
                <a:r>
                  <a:rPr 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اذا كان </a:t>
                </a:r>
              </a:p>
              <a:p>
                <a:pPr marL="0" indent="0" algn="just">
                  <a:buNone/>
                </a:pPr>
                <a:endParaRPr lang="ar-IQ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</m:acc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</m:acc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en-US" sz="20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𝑿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acc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</m:sub>
                        </m:sSub>
                      </m:e>
                    </m:d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𝑿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acc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𝑿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𝑿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sub>
                    </m:sSub>
                  </m:oMath>
                </a14:m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ar-IQ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6450" y="1057276"/>
                <a:ext cx="8229600" cy="5003283"/>
              </a:xfrm>
              <a:blipFill rotWithShape="0">
                <a:blip r:embed="rId2"/>
                <a:stretch>
                  <a:fillRect t="-1705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9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86990" y="167958"/>
            <a:ext cx="7208520" cy="69691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Vector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Multiplication </a:t>
            </a:r>
            <a:r>
              <a:rPr lang="ar-IQ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ضرب المتجهات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752617" y="1057276"/>
                <a:ext cx="10302069" cy="54435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.</m:t>
                      </m:r>
                      <m:acc>
                        <m:accPr>
                          <m:chr m:val="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حيث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𝐴𝐵</m:t>
                        </m:r>
                      </m:sub>
                    </m:sSub>
                    <m:r>
                      <a:rPr lang="en-US" sz="2800">
                        <a:latin typeface="Cambria Math"/>
                      </a:rPr>
                      <m:t> </m:t>
                    </m:r>
                  </m:oMath>
                </a14:m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الزاوية المحصورة بين المتجهين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0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sz="200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sSub>
                          <m:sSubPr>
                            <m:ctrlP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</m:e>
                        </m:acc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.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𝑗</m:t>
                            </m:r>
                          </m:e>
                        </m:acc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⃑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</m:e>
                        </m:acc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e>
                    </m:d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32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</m:t>
                              </m:r>
                            </m:e>
                            <m:e>
                              <m:eqArr>
                                <m:eqArr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32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+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32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eqAr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 rtl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 rtl="0">
                  <a:buNone/>
                </a:pP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 rtl="0">
                  <a:buNone/>
                </a:pP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2617" y="1057276"/>
                <a:ext cx="10302069" cy="544355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0666" y="2819828"/>
                <a:ext cx="4285430" cy="546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acc>
                        <m:accPr>
                          <m:chr m:val="⃑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𝑱</m:t>
                              </m:r>
                            </m:e>
                          </m:acc>
                        </m:e>
                      </m:d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𝜽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</m:e>
                          </m:d>
                        </m:e>
                        <m: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𝑨𝑩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666" y="2819828"/>
                <a:ext cx="4285430" cy="546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9994006" y="2794070"/>
            <a:ext cx="170080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977891" y="1238518"/>
            <a:ext cx="0" cy="15555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262056" y="2794070"/>
            <a:ext cx="715835" cy="6059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507895" y="2479505"/>
            <a:ext cx="44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756041" y="872610"/>
            <a:ext cx="44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944847" y="2908218"/>
            <a:ext cx="44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5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503170" y="260159"/>
                <a:ext cx="8229600" cy="587027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ar-IQ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حصلنا على النتيجة السابقة من خلال استخدام خصائص الضرب العددي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𝜃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متوازيان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.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𝜃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90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متعامدان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النوع الثاني الضرب الاتجاهي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Cross product</a:t>
                </a:r>
              </a:p>
              <a:p>
                <a:pPr marL="0" indent="0">
                  <a:buNone/>
                </a:pPr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وهو الضرب الذي ينتج منه كمية اتجاهية ويعبر عنه رياضياً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⃑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3200" i="1">
                        <a:latin typeface="Cambria Math"/>
                      </a:rPr>
                      <m:t>𝑠𝑖𝑛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ar-IQ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حيث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sub>
                    </m:sSub>
                    <m:r>
                      <a:rPr lang="en-US" sz="3200">
                        <a:latin typeface="Cambria Math"/>
                      </a:rPr>
                      <m:t> </m:t>
                    </m:r>
                  </m:oMath>
                </a14:m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هي الزاوية المحصورة بين المتجهين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ar-IQ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3170" y="260159"/>
                <a:ext cx="8229600" cy="5870278"/>
              </a:xfrm>
              <a:blipFill rotWithShape="0">
                <a:blip r:embed="rId2"/>
                <a:stretch>
                  <a:fillRect t="-1454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76450" y="962539"/>
            <a:ext cx="8382000" cy="542873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5" name="Straight Arrow Connector 58"/>
          <p:cNvCxnSpPr/>
          <p:nvPr/>
        </p:nvCxnSpPr>
        <p:spPr>
          <a:xfrm>
            <a:off x="3648075" y="3276601"/>
            <a:ext cx="1866900" cy="7905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29"/>
          <p:cNvCxnSpPr/>
          <p:nvPr/>
        </p:nvCxnSpPr>
        <p:spPr>
          <a:xfrm flipV="1">
            <a:off x="3638551" y="2000250"/>
            <a:ext cx="1971675" cy="1276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10"/>
          <p:cNvCxnSpPr/>
          <p:nvPr/>
        </p:nvCxnSpPr>
        <p:spPr>
          <a:xfrm flipH="1" flipV="1">
            <a:off x="3638550" y="1314450"/>
            <a:ext cx="0" cy="1962152"/>
          </a:xfrm>
          <a:prstGeom prst="straightConnector1">
            <a:avLst/>
          </a:prstGeom>
          <a:ln w="25400">
            <a:solidFill>
              <a:schemeClr val="tx1">
                <a:alpha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3338514" y="962540"/>
                <a:ext cx="776287" cy="64620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/>
                          </a:rPr>
                          <m:t>𝐀</m:t>
                        </m:r>
                      </m:e>
                    </m:acc>
                    <m:r>
                      <a:rPr lang="en-US" sz="1600" b="1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/>
                          </a:rPr>
                          <m:t>𝐁</m:t>
                        </m:r>
                      </m:e>
                    </m:acc>
                  </m:oMath>
                </a14:m>
                <a:r>
                  <a:rPr lang="en-US" sz="1600" b="1" dirty="0"/>
                  <a:t> 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514" y="962540"/>
                <a:ext cx="776287" cy="6462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/>
              <p:cNvSpPr txBox="1"/>
              <p:nvPr/>
            </p:nvSpPr>
            <p:spPr>
              <a:xfrm>
                <a:off x="5610225" y="1712371"/>
                <a:ext cx="388144" cy="64620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/>
                            </a:rPr>
                            <m:t>𝐀</m:t>
                          </m:r>
                        </m:e>
                      </m:acc>
                    </m:oMath>
                  </m:oMathPara>
                </a14:m>
                <a:endParaRPr lang="en-US" sz="1600" b="1" dirty="0"/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20" name="مربع نص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25" y="1712371"/>
                <a:ext cx="388144" cy="6462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/>
              <p:cNvSpPr txBox="1"/>
              <p:nvPr/>
            </p:nvSpPr>
            <p:spPr>
              <a:xfrm>
                <a:off x="5514975" y="3790240"/>
                <a:ext cx="388144" cy="6454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/>
                            </a:rPr>
                            <m:t>𝑩</m:t>
                          </m:r>
                        </m:e>
                      </m:acc>
                    </m:oMath>
                  </m:oMathPara>
                </a14:m>
                <a:endParaRPr lang="en-US" sz="1600" b="1" dirty="0"/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975" y="3790240"/>
                <a:ext cx="388144" cy="6454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مربع نص 21"/>
          <p:cNvSpPr txBox="1"/>
          <p:nvPr/>
        </p:nvSpPr>
        <p:spPr>
          <a:xfrm>
            <a:off x="4191000" y="2856791"/>
            <a:ext cx="388144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600" b="1" dirty="0"/>
          </a:p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/>
              <p:cNvSpPr txBox="1"/>
              <p:nvPr/>
            </p:nvSpPr>
            <p:spPr>
              <a:xfrm>
                <a:off x="4079079" y="2954277"/>
                <a:ext cx="538164" cy="67710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𝛉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𝐀𝐁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23" name="مربع نص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079" y="2954277"/>
                <a:ext cx="538164" cy="677108"/>
              </a:xfrm>
              <a:prstGeom prst="rect">
                <a:avLst/>
              </a:prstGeom>
              <a:blipFill rotWithShape="0">
                <a:blip r:embed="rId7"/>
                <a:stretch>
                  <a:fillRect r="-568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111"/>
          <p:cNvSpPr/>
          <p:nvPr/>
        </p:nvSpPr>
        <p:spPr>
          <a:xfrm>
            <a:off x="4039789" y="3026490"/>
            <a:ext cx="78578" cy="440348"/>
          </a:xfrm>
          <a:custGeom>
            <a:avLst/>
            <a:gdLst>
              <a:gd name="connsiteX0" fmla="*/ 47625 w 66675"/>
              <a:gd name="connsiteY0" fmla="*/ 0 h 276225"/>
              <a:gd name="connsiteX1" fmla="*/ 57150 w 66675"/>
              <a:gd name="connsiteY1" fmla="*/ 66675 h 276225"/>
              <a:gd name="connsiteX2" fmla="*/ 66675 w 66675"/>
              <a:gd name="connsiteY2" fmla="*/ 95250 h 276225"/>
              <a:gd name="connsiteX3" fmla="*/ 57150 w 66675"/>
              <a:gd name="connsiteY3" fmla="*/ 200025 h 276225"/>
              <a:gd name="connsiteX4" fmla="*/ 38100 w 66675"/>
              <a:gd name="connsiteY4" fmla="*/ 257175 h 276225"/>
              <a:gd name="connsiteX5" fmla="*/ 0 w 66675"/>
              <a:gd name="connsiteY5" fmla="*/ 276225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75" h="276225">
                <a:moveTo>
                  <a:pt x="47625" y="0"/>
                </a:moveTo>
                <a:cubicBezTo>
                  <a:pt x="50800" y="22225"/>
                  <a:pt x="52747" y="44660"/>
                  <a:pt x="57150" y="66675"/>
                </a:cubicBezTo>
                <a:cubicBezTo>
                  <a:pt x="59119" y="76520"/>
                  <a:pt x="66675" y="85210"/>
                  <a:pt x="66675" y="95250"/>
                </a:cubicBezTo>
                <a:cubicBezTo>
                  <a:pt x="66675" y="130319"/>
                  <a:pt x="63244" y="165490"/>
                  <a:pt x="57150" y="200025"/>
                </a:cubicBezTo>
                <a:cubicBezTo>
                  <a:pt x="53660" y="219800"/>
                  <a:pt x="57150" y="250825"/>
                  <a:pt x="38100" y="257175"/>
                </a:cubicBezTo>
                <a:cubicBezTo>
                  <a:pt x="5265" y="268120"/>
                  <a:pt x="16625" y="259600"/>
                  <a:pt x="0" y="27622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6588917" y="833855"/>
                <a:ext cx="4310061" cy="323332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just" rtl="1"/>
                <a:r>
                  <a:rPr lang="ar-IQ" sz="2400" dirty="0"/>
                  <a:t>حيث ان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n-US" sz="2400">
                        <a:latin typeface="Cambria Math"/>
                      </a:rPr>
                      <m:t> </m:t>
                    </m:r>
                  </m:oMath>
                </a14:m>
                <a:r>
                  <a:rPr lang="ar-IQ" sz="2400" dirty="0"/>
                  <a:t>  وحدة </a:t>
                </a:r>
                <a:r>
                  <a:rPr lang="ar-IQ" sz="2400" dirty="0" smtClean="0"/>
                  <a:t>المتجه</a:t>
                </a:r>
                <a:endParaRPr lang="en-US" sz="2400" dirty="0" smtClean="0"/>
              </a:p>
              <a:p>
                <a:pPr algn="just" rtl="1"/>
                <a:r>
                  <a:rPr lang="ar-IQ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400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ar-IQ" sz="2400" dirty="0"/>
                  <a:t>  ويكون عمودي على كل من المتجهين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ar-IQ" sz="2400" dirty="0"/>
                  <a:t> 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ar-IQ" sz="2400" dirty="0"/>
                  <a:t>  ويحدد اتجاهه حسب قاعدة اليد اليمن (وضع اليد بموازاة احد المتجهين وتدويرها باتجاه المتجه الاخر فأن الابهام يشير الى اتجاه المتجه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400">
                        <a:latin typeface="Cambria Math"/>
                      </a:rPr>
                      <m:t>×</m:t>
                    </m:r>
                    <m:acc>
                      <m:accPr>
                        <m:chr m:val="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ar-IQ" sz="2400" dirty="0"/>
                  <a:t>)</a:t>
                </a:r>
                <a:r>
                  <a:rPr lang="en-US" sz="2400" dirty="0"/>
                  <a:t>. </a:t>
                </a:r>
                <a:endParaRPr lang="ar-IQ" sz="2400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917" y="833855"/>
                <a:ext cx="4310061" cy="3233321"/>
              </a:xfrm>
              <a:prstGeom prst="rect">
                <a:avLst/>
              </a:prstGeom>
              <a:blipFill rotWithShape="0">
                <a:blip r:embed="rId8"/>
                <a:stretch>
                  <a:fillRect l="-4526" t="-1698" r="-2122" b="-3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12" descr="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7"/>
          <a:stretch>
            <a:fillRect/>
          </a:stretch>
        </p:blipFill>
        <p:spPr bwMode="auto">
          <a:xfrm>
            <a:off x="2792411" y="4237151"/>
            <a:ext cx="7294563" cy="215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38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4270</TotalTime>
  <Words>288</Words>
  <Application>Microsoft Office PowerPoint</Application>
  <PresentationFormat>Widescreen</PresentationFormat>
  <Paragraphs>162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Bradley Hand ITC</vt:lpstr>
      <vt:lpstr>Calibri</vt:lpstr>
      <vt:lpstr>Cambria Math</vt:lpstr>
      <vt:lpstr>Century Gothic</vt:lpstr>
      <vt:lpstr>Tahoma</vt:lpstr>
      <vt:lpstr>Times New Roman</vt:lpstr>
      <vt:lpstr>Wingdings 3</vt:lpstr>
      <vt:lpstr>Wisp</vt:lpstr>
      <vt:lpstr>جمع وطرح المتجهات بيانياً</vt:lpstr>
      <vt:lpstr>جمع وطرح المتجهات بيانياً</vt:lpstr>
      <vt:lpstr>PowerPoint Presentation</vt:lpstr>
      <vt:lpstr>    Resolution of Vectors تحليل المتجهات </vt:lpstr>
      <vt:lpstr>    Resolution of Vectors تحليل المتجهات </vt:lpstr>
      <vt:lpstr> Vector Multiplication ضرب المتجهات </vt:lpstr>
      <vt:lpstr> Vector Multiplication ضرب المتجهات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raed</dc:creator>
  <cp:lastModifiedBy>wdell</cp:lastModifiedBy>
  <cp:revision>151</cp:revision>
  <dcterms:created xsi:type="dcterms:W3CDTF">2020-03-22T21:26:05Z</dcterms:created>
  <dcterms:modified xsi:type="dcterms:W3CDTF">2022-01-17T17:20:23Z</dcterms:modified>
</cp:coreProperties>
</file>